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06" r:id="rId28"/>
    <p:sldId id="282" r:id="rId29"/>
    <p:sldId id="283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DF70-8E90-48C7-A6B5-FF9F4AEBA60E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8A19-0982-48DD-B9D6-5E463C0FF4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74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DF70-8E90-48C7-A6B5-FF9F4AEBA60E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8A19-0982-48DD-B9D6-5E463C0FF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4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DF70-8E90-48C7-A6B5-FF9F4AEBA60E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8A19-0982-48DD-B9D6-5E463C0FF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3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DF70-8E90-48C7-A6B5-FF9F4AEBA60E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8A19-0982-48DD-B9D6-5E463C0FF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2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DF70-8E90-48C7-A6B5-FF9F4AEBA60E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8A19-0982-48DD-B9D6-5E463C0FF4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69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DF70-8E90-48C7-A6B5-FF9F4AEBA60E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8A19-0982-48DD-B9D6-5E463C0FF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8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DF70-8E90-48C7-A6B5-FF9F4AEBA60E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8A19-0982-48DD-B9D6-5E463C0FF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1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DF70-8E90-48C7-A6B5-FF9F4AEBA60E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8A19-0982-48DD-B9D6-5E463C0FF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DF70-8E90-48C7-A6B5-FF9F4AEBA60E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8A19-0982-48DD-B9D6-5E463C0FF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9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CC3DF70-8E90-48C7-A6B5-FF9F4AEBA60E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D78A19-0982-48DD-B9D6-5E463C0FF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3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3DF70-8E90-48C7-A6B5-FF9F4AEBA60E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8A19-0982-48DD-B9D6-5E463C0FF4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0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C3DF70-8E90-48C7-A6B5-FF9F4AEBA60E}" type="datetimeFigureOut">
              <a:rPr lang="en-US" smtClean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D78A19-0982-48DD-B9D6-5E463C0FF4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48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918" y="708230"/>
            <a:ext cx="8780928" cy="156966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perspectiveRelaxedModerately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3"/>
                </a:solidFill>
              </a:rPr>
              <a:t>What You </a:t>
            </a:r>
            <a:r>
              <a:rPr lang="en-US" sz="4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3"/>
                </a:solidFill>
              </a:rPr>
              <a:t>S</a:t>
            </a:r>
            <a:r>
              <a:rPr lang="en-US" sz="4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3"/>
                </a:solidFill>
              </a:rPr>
              <a:t>hould Know</a:t>
            </a:r>
          </a:p>
          <a:p>
            <a:pPr algn="ctr"/>
            <a:r>
              <a:rPr lang="en-US" sz="4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3"/>
                </a:solidFill>
              </a:rPr>
              <a:t> About Alzheimer’s and Dementia</a:t>
            </a:r>
            <a:endParaRPr lang="en-US" sz="48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6745" y="5723980"/>
            <a:ext cx="42264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Rudy Kachamnn M.D</a:t>
            </a:r>
            <a:endParaRPr lang="en-US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14820" r="-817" b="50355"/>
          <a:stretch/>
        </p:blipFill>
        <p:spPr>
          <a:xfrm>
            <a:off x="2613606" y="2559333"/>
            <a:ext cx="3849552" cy="26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27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3800" y="112093"/>
            <a:ext cx="27478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</a:rPr>
              <a:t>THE HOPE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857" y="721676"/>
            <a:ext cx="74900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i="1" dirty="0" smtClean="0"/>
              <a:t>Fear Brings Torment.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i="1" dirty="0" smtClean="0"/>
              <a:t>Start a positive scenario.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i="1" dirty="0" smtClean="0"/>
              <a:t>A different story.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i="1" dirty="0" smtClean="0"/>
              <a:t>De - emphasize the disease </a:t>
            </a:r>
          </a:p>
          <a:p>
            <a:pPr>
              <a:buClr>
                <a:srgbClr val="FFC000"/>
              </a:buClr>
            </a:pPr>
            <a:r>
              <a:rPr lang="en-US" sz="2800" i="1" dirty="0"/>
              <a:t> </a:t>
            </a:r>
            <a:r>
              <a:rPr lang="en-US" sz="2800" i="1" dirty="0" smtClean="0"/>
              <a:t>   story.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i="1" dirty="0" smtClean="0"/>
              <a:t>Set a plan of action.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i="1" dirty="0" smtClean="0"/>
              <a:t>Memory challenges – we all </a:t>
            </a:r>
          </a:p>
          <a:p>
            <a:pPr>
              <a:spcAft>
                <a:spcPts val="600"/>
              </a:spcAft>
              <a:buClr>
                <a:srgbClr val="FFC000"/>
              </a:buClr>
            </a:pPr>
            <a:r>
              <a:rPr lang="en-US" sz="2800" i="1" dirty="0"/>
              <a:t> </a:t>
            </a:r>
            <a:r>
              <a:rPr lang="en-US" sz="2800" i="1" dirty="0" smtClean="0"/>
              <a:t>   have them.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i="1" dirty="0" smtClean="0"/>
              <a:t>Promote community care giving for elderly patient – not to the nursing home.</a:t>
            </a:r>
          </a:p>
        </p:txBody>
      </p:sp>
      <p:pic>
        <p:nvPicPr>
          <p:cNvPr id="5" name="Picture 4" descr="basal_ganglia_cerebellu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25" y="1290918"/>
            <a:ext cx="3980328" cy="393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00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622" y="156900"/>
            <a:ext cx="83506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The Doctor of the Myth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011" y="1600198"/>
            <a:ext cx="61722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Invasive test.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PET Scan, C.T. , MRI, and SPECT Scan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Cognitive testing – verbal tests.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“You have Alzheimer’s disease.” </a:t>
            </a:r>
          </a:p>
          <a:p>
            <a:pPr lvl="1">
              <a:lnSpc>
                <a:spcPct val="150000"/>
              </a:lnSpc>
              <a:buClr>
                <a:srgbClr val="FFC000"/>
              </a:buClr>
            </a:pPr>
            <a:r>
              <a:rPr lang="en-US" sz="2400" dirty="0" smtClean="0"/>
              <a:t>The Nocebo effect.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Medications – they do little </a:t>
            </a:r>
          </a:p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en-US" sz="2400" dirty="0"/>
              <a:t> </a:t>
            </a:r>
            <a:r>
              <a:rPr lang="en-US" sz="2400" dirty="0" smtClean="0"/>
              <a:t>     and cure nobody</a:t>
            </a:r>
            <a:endParaRPr lang="en-US" sz="2400" dirty="0"/>
          </a:p>
        </p:txBody>
      </p:sp>
      <p:pic>
        <p:nvPicPr>
          <p:cNvPr id="4" name="Picture 3" descr="harveysart0811001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92" y="1225923"/>
            <a:ext cx="2911253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8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2552" y="103111"/>
            <a:ext cx="3485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Dr. Whitehouse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965" y="810997"/>
            <a:ext cx="84178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i="1" dirty="0" smtClean="0"/>
              <a:t>Spent his professional life in the social, political, and economic and social institutions dealing with Alzheimer’s disease.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i="1" dirty="0" smtClean="0"/>
              <a:t>Spent his time now challenging the Alzheimer’s community that have great power over us.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i="1" dirty="0" smtClean="0"/>
              <a:t>Is pessimistic about the future of care for dementia patients – needs to be redefined.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i="1" dirty="0" smtClean="0"/>
              <a:t>Aging is not a disease.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i="1" dirty="0" smtClean="0"/>
              <a:t>A natural process.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i="1" dirty="0" smtClean="0"/>
              <a:t>The scientific technological, and political approach to this war needs to be revisited.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78650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7225" y="264476"/>
            <a:ext cx="70885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The Myth of Alzheimer’s disease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6423" y="749442"/>
            <a:ext cx="3820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00B0F0"/>
                </a:solidFill>
              </a:rPr>
              <a:t>Dr. Peter Whitehouse</a:t>
            </a:r>
            <a:endParaRPr lang="en-US" sz="32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101" y="1334217"/>
            <a:ext cx="854483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200" i="1" dirty="0" smtClean="0"/>
              <a:t>I’ve read it three times, none of my 12 neurologists have ever read it.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200" i="1" dirty="0" smtClean="0"/>
              <a:t>25 years in the Alzheimer’s dementia field  - Dr. Whitehouse.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200" i="1" dirty="0" smtClean="0"/>
              <a:t>Research on the original medicines used today – Dr. Whitehouse.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200" i="1" dirty="0" smtClean="0"/>
              <a:t>Help set out the criteria for research and diagnosis – Dr. Whitehouse.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200" i="1" dirty="0" smtClean="0"/>
              <a:t>He says the drug essentially don’t work – money wasted and false hope.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200" i="1" dirty="0" smtClean="0"/>
              <a:t>He noticed shift from caring potential to medicines that don’t work.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i="1" dirty="0" smtClean="0"/>
              <a:t>Many times only pills are given and the patients are locked up.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i="1" dirty="0" smtClean="0"/>
              <a:t>Dr. Whitehouse says it’s inhumane and inexcusable.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849791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6063" y="237583"/>
            <a:ext cx="3038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The Fraud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070" y="1160913"/>
            <a:ext cx="878093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000" i="1" dirty="0" smtClean="0"/>
              <a:t>You cannot separate Alzheimer’s disease from normal processes – so how can treat it or study it?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000" i="1" dirty="0" smtClean="0"/>
              <a:t>Scientists in the field admits that a cure is unlikely.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000" i="1" dirty="0" smtClean="0"/>
              <a:t>We don’t know for sure, what really causes it.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000" i="1" dirty="0" smtClean="0"/>
              <a:t>A very powerful cultural myth.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000" i="1" dirty="0" smtClean="0"/>
              <a:t>Like war – the pharmaceutical and industrial complex at work.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000" i="1" dirty="0" smtClean="0"/>
              <a:t>The research and industrial complex at work.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000" i="1" dirty="0" smtClean="0"/>
              <a:t>The fund raising societies at work – fundraisers without results.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000" i="1" dirty="0" smtClean="0"/>
              <a:t>Much profit to be gained by everyone – including nursing home.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000" i="1" dirty="0" smtClean="0"/>
              <a:t>Research institutions and advocacy groups are spending a lot of money without results.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501902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8538" y="197241"/>
            <a:ext cx="32476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3"/>
                </a:solidFill>
              </a:rPr>
              <a:t>LONGEVILITY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3462" y="797265"/>
            <a:ext cx="37978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Mind Body Index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7591" y="1511428"/>
            <a:ext cx="4063889" cy="45997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859" y="5741894"/>
            <a:ext cx="2783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Rudy Kachmann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4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1920" y="304817"/>
            <a:ext cx="8040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The Secret of Enhancing the Brain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Content Placeholder 7" descr="FOR BOOK-1.JPE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89" y="1843699"/>
            <a:ext cx="3291840" cy="377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0215" y="1074258"/>
            <a:ext cx="55937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3200" i="1" dirty="0" smtClean="0"/>
              <a:t>90% who think they have dementia, don’t.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3200" i="1" dirty="0" smtClean="0"/>
              <a:t>Depression – big problem </a:t>
            </a:r>
          </a:p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en-US" sz="3200" i="1" dirty="0"/>
              <a:t> </a:t>
            </a:r>
            <a:r>
              <a:rPr lang="en-US" sz="3200" i="1" dirty="0" smtClean="0"/>
              <a:t>  very common.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3200" i="1" dirty="0" smtClean="0"/>
              <a:t>The mythology of Alzheimer’s disease.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3200" i="1" dirty="0" smtClean="0"/>
              <a:t>Living into the role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897848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989" y="277923"/>
            <a:ext cx="75554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Protect Your Brain from Injuries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Content Placeholder 6" descr="BRAIN-1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35" y="1047364"/>
            <a:ext cx="4389120" cy="4714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52" y="1316278"/>
            <a:ext cx="6574683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Poor cognition.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Boxing and soccer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FFC000"/>
              </a:buClr>
            </a:pPr>
            <a:r>
              <a:rPr lang="en-US" sz="2400" dirty="0"/>
              <a:t> </a:t>
            </a:r>
            <a:r>
              <a:rPr lang="en-US" sz="2400" dirty="0" smtClean="0"/>
              <a:t>  – dangerous to your brain.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Increased dementia.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Tears long axons.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Decreases neural transmitters.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Smaller brain reserve.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Increase amyloid and neuro – fibrillary tangles.</a:t>
            </a:r>
          </a:p>
        </p:txBody>
      </p:sp>
    </p:spTree>
    <p:extLst>
      <p:ext uri="{BB962C8B-B14F-4D97-AF65-F5344CB8AC3E}">
        <p14:creationId xmlns:p14="http://schemas.microsoft.com/office/powerpoint/2010/main" val="3049315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/>
        </p:nvSpPr>
        <p:spPr bwMode="auto">
          <a:xfrm>
            <a:off x="682435" y="1358152"/>
            <a:ext cx="8258736" cy="301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Love-not fear and anger.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Quality time-holding hands, music, walks and friends.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Love triumphs over the myth.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Plato-limit the doctor's power over us.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/>
        </p:nvSpPr>
        <p:spPr bwMode="auto">
          <a:xfrm>
            <a:off x="682435" y="3478914"/>
            <a:ext cx="785308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The biomedical view is too strong.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Exposing ourselves to the tyranny above us.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Clearly it can be a struggle for the caregiver, but a positive viewpoint is helpful.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300598" y="230858"/>
            <a:ext cx="6246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en-US" sz="5400" b="1" cap="none" spc="0" dirty="0" smtClean="0">
                <a:ln/>
                <a:solidFill>
                  <a:schemeClr val="accent3"/>
                </a:solidFill>
                <a:effectLst/>
              </a:rPr>
              <a:t>The Power of Choice.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7394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/>
        </p:nvSpPr>
        <p:spPr bwMode="auto">
          <a:xfrm>
            <a:off x="710452" y="1257301"/>
            <a:ext cx="7814984" cy="18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600" i="1" dirty="0" smtClean="0"/>
              <a:t>We are more than the sum of our cognitive decline.</a:t>
            </a:r>
          </a:p>
          <a:p>
            <a:pPr eaLnBrk="1" hangingPunct="1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600" i="1" dirty="0" smtClean="0"/>
              <a:t>There is no loss in self-only change in self.</a:t>
            </a:r>
          </a:p>
          <a:p>
            <a:pPr eaLnBrk="1" hangingPunct="1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600" i="1" dirty="0" smtClean="0"/>
              <a:t>Rewrite the story and reduce it to its bare bones-like Rene Descartes did in 1650.</a:t>
            </a:r>
          </a:p>
          <a:p>
            <a:pPr eaLnBrk="1" hangingPunct="1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altLang="en-US" sz="2600" i="1" dirty="0" smtClean="0"/>
          </a:p>
        </p:txBody>
      </p:sp>
      <p:sp>
        <p:nvSpPr>
          <p:cNvPr id="4" name="Content Placeholder 3"/>
          <p:cNvSpPr>
            <a:spLocks noGrp="1"/>
          </p:cNvSpPr>
          <p:nvPr/>
        </p:nvSpPr>
        <p:spPr bwMode="auto">
          <a:xfrm>
            <a:off x="710452" y="2954478"/>
            <a:ext cx="71740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600" i="1" dirty="0" smtClean="0"/>
              <a:t>Cognitive loss is part of humanity, not a disease.</a:t>
            </a:r>
          </a:p>
          <a:p>
            <a:pPr eaLnBrk="1" hangingPunct="1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600" i="1" dirty="0" smtClean="0"/>
              <a:t>Oprah, she asked Dr. White House three times-where is the beef?</a:t>
            </a:r>
          </a:p>
          <a:p>
            <a:pPr eaLnBrk="1" hangingPunct="1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600" i="1" dirty="0" smtClean="0"/>
              <a:t>Michael Fox story.</a:t>
            </a:r>
          </a:p>
          <a:p>
            <a:pPr eaLnBrk="1" hangingPunct="1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600" i="1" dirty="0" smtClean="0"/>
              <a:t>Brain aging cannot be cured-choose your story.</a:t>
            </a:r>
          </a:p>
          <a:p>
            <a:pPr eaLnBrk="1" hangingPunct="1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600" i="1" dirty="0" smtClean="0"/>
              <a:t>The flame will go out for all of us-go down in the spirit of love and celebrate life.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314045" y="130005"/>
            <a:ext cx="6246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5400" b="1" cap="none" spc="0" dirty="0" smtClean="0">
                <a:ln/>
                <a:solidFill>
                  <a:schemeClr val="accent3"/>
                </a:solidFill>
                <a:effectLst/>
              </a:rPr>
              <a:t>The Power of Choice.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291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833" y="210689"/>
            <a:ext cx="84447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</a:rPr>
              <a:t>Dementia and Alzheimer’s Disease</a:t>
            </a:r>
            <a:endParaRPr lang="en-US" sz="4000" b="1" cap="none" spc="0" dirty="0">
              <a:ln>
                <a:solidFill>
                  <a:schemeClr val="accent3"/>
                </a:solidFill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833" y="1318289"/>
            <a:ext cx="8592673" cy="495520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i="1" dirty="0" smtClean="0"/>
              <a:t>What we all fear is losing our mind!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i="1" dirty="0" smtClean="0"/>
              <a:t>Memory loss, is it normal?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2400" i="1" dirty="0" smtClean="0"/>
              <a:t>Age associated memory impairment  </a:t>
            </a:r>
          </a:p>
          <a:p>
            <a:pPr lvl="1" algn="just"/>
            <a:r>
              <a:rPr lang="en-US" sz="2400" i="1" dirty="0" smtClean="0"/>
              <a:t>                      </a:t>
            </a:r>
            <a:r>
              <a:rPr lang="en-US" sz="2400" b="1" dirty="0" smtClean="0"/>
              <a:t>AAMI</a:t>
            </a:r>
          </a:p>
          <a:p>
            <a:pPr lvl="1" algn="just">
              <a:lnSpc>
                <a:spcPct val="200000"/>
              </a:lnSpc>
            </a:pPr>
            <a:r>
              <a:rPr lang="en-US" sz="2400" i="1" dirty="0" smtClean="0"/>
              <a:t>2</a:t>
            </a:r>
            <a:r>
              <a:rPr lang="en-US" sz="2400" dirty="0" smtClean="0"/>
              <a:t>.   </a:t>
            </a:r>
            <a:r>
              <a:rPr lang="en-US" sz="2400" b="1" dirty="0" smtClean="0"/>
              <a:t>SCI</a:t>
            </a:r>
            <a:r>
              <a:rPr lang="en-US" sz="2400" dirty="0" smtClean="0"/>
              <a:t>  </a:t>
            </a:r>
            <a:r>
              <a:rPr lang="en-US" sz="2400" i="1" dirty="0" smtClean="0"/>
              <a:t>         Subjective Cognitive Impairment</a:t>
            </a:r>
          </a:p>
          <a:p>
            <a:pPr lvl="1" algn="just">
              <a:lnSpc>
                <a:spcPct val="200000"/>
              </a:lnSpc>
            </a:pPr>
            <a:r>
              <a:rPr lang="en-US" sz="2400" i="1" dirty="0" smtClean="0"/>
              <a:t>3.  </a:t>
            </a:r>
            <a:r>
              <a:rPr lang="en-US" sz="2400" b="1" dirty="0" smtClean="0"/>
              <a:t> MCI  </a:t>
            </a:r>
            <a:r>
              <a:rPr lang="en-US" sz="2400" i="1" dirty="0" smtClean="0"/>
              <a:t>        Mild Cognitive Impairment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i="1" dirty="0" smtClean="0"/>
              <a:t>Dementia – Alzheimer’s disease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US" sz="2800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1882587" y="3300217"/>
            <a:ext cx="36576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901540" y="3927778"/>
            <a:ext cx="36576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901540" y="4603974"/>
            <a:ext cx="36576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harveysart08110028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911" y="272930"/>
            <a:ext cx="4114800" cy="451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371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/>
        </p:nvSpPr>
        <p:spPr bwMode="auto">
          <a:xfrm>
            <a:off x="663388" y="953015"/>
            <a:ext cx="7579659" cy="311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600" i="1" dirty="0" smtClean="0"/>
              <a:t>Brain cell loss doubles every five years after age 65.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600" i="1" dirty="0" smtClean="0"/>
              <a:t>Memory loss-aging brain.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600" i="1" dirty="0" smtClean="0"/>
              <a:t>Age associated memory loss-AAMI.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600" i="1" dirty="0" smtClean="0"/>
              <a:t>Mild cognitive impairment-CMI.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600" i="1" dirty="0" smtClean="0"/>
              <a:t> Dementia, advanced dementia-A.D</a:t>
            </a:r>
          </a:p>
          <a:p>
            <a:pPr eaLnBrk="1" hangingPunct="1"/>
            <a:endParaRPr lang="en-US" altLang="en-US" sz="2600" i="1" dirty="0" smtClean="0"/>
          </a:p>
        </p:txBody>
      </p:sp>
      <p:pic>
        <p:nvPicPr>
          <p:cNvPr id="4100" name="Picture 4" descr="Image result for aging brain images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59" y="3425852"/>
            <a:ext cx="4840941" cy="286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3330" y="29685"/>
            <a:ext cx="3463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5400" b="1" cap="none" spc="0" dirty="0" smtClean="0">
                <a:ln/>
                <a:solidFill>
                  <a:schemeClr val="accent3"/>
                </a:solidFill>
                <a:effectLst/>
              </a:rPr>
              <a:t>Aging Brain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0234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/>
        </p:nvSpPr>
        <p:spPr bwMode="auto">
          <a:xfrm>
            <a:off x="575983" y="1555984"/>
            <a:ext cx="487007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Increases Memory.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Decreases advanced Dementia.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BDNF-Brain derived neurotrophic factor- increases with exercise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Socialization.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Don't retire.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4" name="Content Placeholder 4" descr="DEMENTIA-3.JPG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99" y="1459008"/>
            <a:ext cx="3566160" cy="40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02267" y="122501"/>
            <a:ext cx="2843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5400" b="1" cap="none" spc="0" dirty="0" smtClean="0">
                <a:ln/>
                <a:solidFill>
                  <a:schemeClr val="accent3"/>
                </a:solidFill>
                <a:effectLst/>
              </a:rPr>
              <a:t>EXERCISE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7486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/>
        </p:nvSpPr>
        <p:spPr bwMode="auto">
          <a:xfrm>
            <a:off x="898711" y="1582878"/>
            <a:ext cx="51390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i="1" dirty="0" smtClean="0"/>
              <a:t>Chronic stress and depression toxic to memory.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i="1" dirty="0" smtClean="0"/>
              <a:t>Difficult to diagnose.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i="1" dirty="0" smtClean="0"/>
              <a:t>Loss of energy and appetite.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i="1" dirty="0" smtClean="0"/>
              <a:t>Loss of self-esteem.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i="1" dirty="0" smtClean="0"/>
              <a:t>Isolation.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i="1" dirty="0" smtClean="0"/>
              <a:t>Stop exercising.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altLang="en-US" i="1" dirty="0" smtClean="0"/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altLang="en-US" i="1" dirty="0" smtClean="0"/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altLang="en-US" i="1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1028" name="Picture 4" descr="Image result for brain depression images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38" y="2337078"/>
            <a:ext cx="5394960" cy="324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1239" y="282448"/>
            <a:ext cx="6467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5400" b="1" cap="none" spc="0" dirty="0" smtClean="0">
                <a:ln/>
                <a:solidFill>
                  <a:schemeClr val="accent3"/>
                </a:solidFill>
                <a:effectLst/>
              </a:rPr>
              <a:t>Beware of Depression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3434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/>
        </p:nvSpPr>
        <p:spPr bwMode="auto">
          <a:xfrm>
            <a:off x="589429" y="1596325"/>
            <a:ext cx="5905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i="1" dirty="0" smtClean="0"/>
              <a:t>Look, snap, and connect.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i="1" dirty="0" smtClean="0"/>
              <a:t>Repeat frequently-encodes </a:t>
            </a:r>
          </a:p>
          <a:p>
            <a:pPr marL="0" indent="0" eaLnBrk="1" hangingPunct="1">
              <a:buClr>
                <a:srgbClr val="FFC000"/>
              </a:buClr>
              <a:buNone/>
            </a:pPr>
            <a:r>
              <a:rPr lang="en-US" altLang="en-US" i="1" dirty="0"/>
              <a:t> </a:t>
            </a:r>
            <a:r>
              <a:rPr lang="en-US" altLang="en-US" i="1" dirty="0" smtClean="0"/>
              <a:t>    memory.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i="1" dirty="0" smtClean="0"/>
              <a:t>Take notes.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i="1" dirty="0" smtClean="0"/>
              <a:t> Visualize-very helpful.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i="1" dirty="0" smtClean="0"/>
              <a:t>Good night sleep.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4" name="Content Placeholder 6" descr="437x.jpg"/>
          <p:cNvPicPr>
            <a:picLocks noGrp="1"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2"/>
          <a:stretch/>
        </p:blipFill>
        <p:spPr bwMode="auto">
          <a:xfrm>
            <a:off x="5080299" y="1909483"/>
            <a:ext cx="3474720" cy="368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70128" y="226715"/>
            <a:ext cx="4424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5400" b="1" cap="none" spc="0" dirty="0" smtClean="0">
                <a:ln/>
                <a:solidFill>
                  <a:schemeClr val="accent3"/>
                </a:solidFill>
                <a:effectLst/>
              </a:rPr>
              <a:t>Memory Tricks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7169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/>
        </p:nvSpPr>
        <p:spPr bwMode="auto">
          <a:xfrm>
            <a:off x="624203" y="2026631"/>
            <a:ext cx="8385325" cy="265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600" i="1" dirty="0" smtClean="0"/>
              <a:t>Why do Telephone numbers have seven digits?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600" i="1" dirty="0" smtClean="0"/>
              <a:t>Tried to memorize 10 digits to improve memory.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600" i="1" dirty="0" smtClean="0"/>
              <a:t>Break numbers into groups-called chunking.</a:t>
            </a:r>
          </a:p>
          <a:p>
            <a:pPr eaLnBrk="1" hangingPunct="1"/>
            <a:endParaRPr lang="en-US" altLang="en-US" sz="2600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8807" y="224135"/>
            <a:ext cx="8312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5400" b="1" cap="none" spc="0" dirty="0" smtClean="0">
                <a:ln/>
                <a:solidFill>
                  <a:schemeClr val="accent3"/>
                </a:solidFill>
                <a:effectLst/>
              </a:rPr>
              <a:t>Improving Working Memory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78561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/>
        </p:nvSpPr>
        <p:spPr bwMode="auto">
          <a:xfrm>
            <a:off x="342065" y="1243853"/>
            <a:ext cx="600494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400" i="1" dirty="0" smtClean="0"/>
              <a:t>Education.</a:t>
            </a:r>
          </a:p>
          <a:p>
            <a:pPr eaLnBrk="1" hangingPunct="1">
              <a:lnSpc>
                <a:spcPct val="8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400" i="1" dirty="0" smtClean="0"/>
              <a:t>Attention to sensory expression</a:t>
            </a:r>
          </a:p>
          <a:p>
            <a:pPr marL="0" indent="0" eaLnBrk="1" hangingPunct="1">
              <a:lnSpc>
                <a:spcPct val="80000"/>
              </a:lnSpc>
              <a:buClr>
                <a:srgbClr val="FFC000"/>
              </a:buClr>
              <a:buNone/>
            </a:pPr>
            <a:r>
              <a:rPr lang="en-US" altLang="en-US" sz="2400" i="1" dirty="0"/>
              <a:t> </a:t>
            </a:r>
            <a:r>
              <a:rPr lang="en-US" altLang="en-US" sz="2400" i="1" dirty="0" smtClean="0"/>
              <a:t>    using your five senses.</a:t>
            </a:r>
          </a:p>
          <a:p>
            <a:pPr eaLnBrk="1" hangingPunct="1">
              <a:lnSpc>
                <a:spcPct val="8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400" i="1" dirty="0" smtClean="0"/>
              <a:t>Memorize poetry.</a:t>
            </a:r>
          </a:p>
          <a:p>
            <a:pPr eaLnBrk="1" hangingPunct="1">
              <a:lnSpc>
                <a:spcPct val="8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400" i="1" dirty="0" smtClean="0"/>
              <a:t>Attach emotions to your important </a:t>
            </a:r>
          </a:p>
          <a:p>
            <a:pPr marL="0" indent="0" eaLnBrk="1" hangingPunct="1">
              <a:lnSpc>
                <a:spcPct val="80000"/>
              </a:lnSpc>
              <a:buClr>
                <a:srgbClr val="FFC000"/>
              </a:buClr>
              <a:buNone/>
            </a:pPr>
            <a:r>
              <a:rPr lang="en-US" altLang="en-US" sz="2400" i="1" dirty="0" smtClean="0"/>
              <a:t>      memories.</a:t>
            </a:r>
          </a:p>
          <a:p>
            <a:pPr eaLnBrk="1" hangingPunct="1">
              <a:lnSpc>
                <a:spcPct val="8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400" i="1" dirty="0" smtClean="0"/>
              <a:t>Read "the secret of the Non Diet“</a:t>
            </a:r>
          </a:p>
          <a:p>
            <a:pPr marL="0" indent="0" eaLnBrk="1" hangingPunct="1">
              <a:lnSpc>
                <a:spcPct val="80000"/>
              </a:lnSpc>
              <a:buClr>
                <a:srgbClr val="FFC000"/>
              </a:buClr>
              <a:buNone/>
            </a:pPr>
            <a:r>
              <a:rPr lang="en-US" altLang="en-US" sz="2400" i="1" dirty="0"/>
              <a:t> </a:t>
            </a:r>
            <a:r>
              <a:rPr lang="en-US" altLang="en-US" sz="2400" i="1" dirty="0" smtClean="0"/>
              <a:t>   -proper eating-fat is the enemy of the brain.</a:t>
            </a:r>
          </a:p>
          <a:p>
            <a:pPr eaLnBrk="1" hangingPunct="1">
              <a:lnSpc>
                <a:spcPct val="8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400" i="1" dirty="0" smtClean="0"/>
              <a:t>Use visualizations to improve your memory</a:t>
            </a:r>
          </a:p>
          <a:p>
            <a:pPr marL="0" indent="0" eaLnBrk="1" hangingPunct="1">
              <a:lnSpc>
                <a:spcPct val="80000"/>
              </a:lnSpc>
              <a:buClr>
                <a:srgbClr val="FFC000"/>
              </a:buClr>
              <a:buNone/>
            </a:pPr>
            <a:r>
              <a:rPr lang="en-US" altLang="en-US" sz="2400" i="1" dirty="0"/>
              <a:t> </a:t>
            </a:r>
            <a:r>
              <a:rPr lang="en-US" altLang="en-US" sz="2400" i="1" dirty="0" smtClean="0"/>
              <a:t>    -visualize  and encoded it.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  <p:pic>
        <p:nvPicPr>
          <p:cNvPr id="2050" name="Picture 2" descr="Image result for super power brain image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81" y="1243853"/>
            <a:ext cx="3532667" cy="235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/>
          <p:cNvSpPr>
            <a:spLocks noGrp="1"/>
          </p:cNvSpPr>
          <p:nvPr/>
        </p:nvSpPr>
        <p:spPr bwMode="auto">
          <a:xfrm>
            <a:off x="5331081" y="4590732"/>
            <a:ext cx="4233009" cy="300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ts val="2800"/>
              </a:lnSpc>
              <a:buClr>
                <a:srgbClr val="27774F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Vitamin E and C</a:t>
            </a:r>
          </a:p>
          <a:p>
            <a:pPr eaLnBrk="1" hangingPunct="1">
              <a:lnSpc>
                <a:spcPts val="2800"/>
              </a:lnSpc>
              <a:buClr>
                <a:srgbClr val="27774F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Omega-3.</a:t>
            </a:r>
          </a:p>
          <a:p>
            <a:pPr eaLnBrk="1" hangingPunct="1">
              <a:lnSpc>
                <a:spcPts val="2800"/>
              </a:lnSpc>
              <a:buClr>
                <a:srgbClr val="27774F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Fruits and vegetables.</a:t>
            </a:r>
          </a:p>
          <a:p>
            <a:pPr eaLnBrk="1" hangingPunct="1">
              <a:lnSpc>
                <a:spcPts val="2800"/>
              </a:lnSpc>
              <a:buClr>
                <a:srgbClr val="27774F"/>
              </a:buClr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Fresh and natural foods.</a:t>
            </a:r>
          </a:p>
          <a:p>
            <a:pPr eaLnBrk="1" hangingPunct="1">
              <a:lnSpc>
                <a:spcPts val="2800"/>
              </a:lnSpc>
            </a:pPr>
            <a:endParaRPr lang="en-US" altLang="en-US" sz="2400" dirty="0" smtClean="0"/>
          </a:p>
          <a:p>
            <a:pPr eaLnBrk="1" hangingPunct="1">
              <a:lnSpc>
                <a:spcPts val="2800"/>
              </a:lnSpc>
            </a:pPr>
            <a:endParaRPr lang="en-US" alt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46376" y="103111"/>
            <a:ext cx="6397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5400" b="1" cap="none" spc="0" dirty="0" smtClean="0">
                <a:ln/>
                <a:solidFill>
                  <a:schemeClr val="accent3"/>
                </a:solidFill>
                <a:effectLst/>
              </a:rPr>
              <a:t>SUPER POWER BRAIN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2478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/>
        </p:nvSpPr>
        <p:spPr bwMode="auto">
          <a:xfrm>
            <a:off x="681317" y="1636666"/>
            <a:ext cx="8077200" cy="312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i="1" dirty="0" smtClean="0"/>
              <a:t>Name 20 to 30 animals.</a:t>
            </a: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i="1" dirty="0" smtClean="0"/>
              <a:t>Draw different designs for improvement of visual memory.</a:t>
            </a: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i="1" dirty="0" smtClean="0"/>
              <a:t>Expand vocabulary-one word per day-see website.</a:t>
            </a: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i="1" dirty="0" smtClean="0"/>
              <a:t> www.wordsmith.org-receive one word by e-mail every day.</a:t>
            </a:r>
          </a:p>
          <a:p>
            <a:pPr eaLnBrk="1" hangingPunct="1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altLang="en-US" i="1" dirty="0" smtClean="0"/>
          </a:p>
          <a:p>
            <a:pPr marL="0" indent="0" eaLnBrk="1" hangingPunct="1">
              <a:lnSpc>
                <a:spcPct val="90000"/>
              </a:lnSpc>
              <a:buClr>
                <a:srgbClr val="FFC000"/>
              </a:buClr>
              <a:buNone/>
            </a:pPr>
            <a:endParaRPr lang="en-US" altLang="en-US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563619" y="210688"/>
            <a:ext cx="8312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5400" b="1" cap="none" spc="0" dirty="0" smtClean="0">
                <a:ln/>
                <a:solidFill>
                  <a:schemeClr val="accent3"/>
                </a:solidFill>
                <a:effectLst/>
              </a:rPr>
              <a:t>Improving Working Memory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882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/>
        </p:nvSpPr>
        <p:spPr bwMode="auto">
          <a:xfrm>
            <a:off x="858370" y="1378324"/>
            <a:ext cx="71291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The Nocebo effect of words-watch out.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Your choice-perception.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Standard myth is too negative.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Medicalization of dementia.</a:t>
            </a:r>
          </a:p>
        </p:txBody>
      </p:sp>
      <p:sp>
        <p:nvSpPr>
          <p:cNvPr id="4" name="Content Placeholder 5"/>
          <p:cNvSpPr>
            <a:spLocks noGrp="1"/>
          </p:cNvSpPr>
          <p:nvPr/>
        </p:nvSpPr>
        <p:spPr bwMode="auto">
          <a:xfrm>
            <a:off x="858369" y="3344443"/>
            <a:ext cx="819150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Brain aging is not a war.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Don't create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non people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Don't project hopelessness onto people.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Life is like a flame-Buddhism.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760215" y="130006"/>
            <a:ext cx="5085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5400" b="1" cap="none" spc="0" dirty="0" smtClean="0">
                <a:ln/>
                <a:solidFill>
                  <a:schemeClr val="accent3"/>
                </a:solidFill>
                <a:effectLst/>
              </a:rPr>
              <a:t>Living in the Role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3676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/>
        </p:nvSpPr>
        <p:spPr bwMode="auto">
          <a:xfrm>
            <a:off x="592273" y="1313938"/>
            <a:ext cx="8077200" cy="383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400" i="1" dirty="0" smtClean="0"/>
              <a:t>Astounding brain enhancement, and verbal and nonverbal intelligence.</a:t>
            </a: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400" i="1" dirty="0" smtClean="0"/>
              <a:t>After one hour of video game playing.</a:t>
            </a: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400" i="1" dirty="0" smtClean="0"/>
              <a:t>POGO.com-free video games.</a:t>
            </a: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400" i="1" dirty="0" smtClean="0"/>
              <a:t>Clearly powerful tool-slowing,, stopping and even reversing age-related memory loss.</a:t>
            </a:r>
          </a:p>
          <a:p>
            <a:pPr eaLnBrk="1" hangingPunct="1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altLang="en-US" sz="2400" i="1" dirty="0" smtClean="0"/>
              <a:t>Video games are unique in increasing processing speed.</a:t>
            </a:r>
          </a:p>
          <a:p>
            <a:pPr marL="0" indent="0" eaLnBrk="1" hangingPunct="1">
              <a:lnSpc>
                <a:spcPct val="150000"/>
              </a:lnSpc>
              <a:buClr>
                <a:srgbClr val="FFC000"/>
              </a:buClr>
              <a:buNone/>
            </a:pPr>
            <a:endParaRPr lang="en-US" altLang="en-US" sz="2400" dirty="0" smtClean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 sz="22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37202" y="304817"/>
            <a:ext cx="73873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4400" b="1" cap="none" spc="0" dirty="0" smtClean="0">
                <a:ln/>
                <a:solidFill>
                  <a:schemeClr val="accent3"/>
                </a:solidFill>
                <a:effectLst/>
              </a:rPr>
              <a:t>Technology Improves the Brain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08782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/>
        </p:nvSpPr>
        <p:spPr bwMode="auto">
          <a:xfrm>
            <a:off x="757517" y="2120761"/>
            <a:ext cx="4836459" cy="222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i="1" dirty="0" smtClean="0">
                <a:ea typeface="ＭＳ Ｐゴシック" charset="0"/>
              </a:rPr>
              <a:t>Pogo.com</a:t>
            </a:r>
            <a:endParaRPr lang="en-US" i="1" dirty="0">
              <a:ea typeface="ＭＳ Ｐゴシック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i="1" dirty="0" smtClean="0">
                <a:ea typeface="ＭＳ Ｐゴシック" charset="0"/>
              </a:rPr>
              <a:t>Luminosity.com</a:t>
            </a:r>
            <a:endParaRPr lang="en-US" i="1" dirty="0">
              <a:ea typeface="ＭＳ Ｐゴシック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i="1" dirty="0" smtClean="0">
                <a:ea typeface="ＭＳ Ｐゴシック" charset="0"/>
              </a:rPr>
              <a:t>Mindfit.com</a:t>
            </a:r>
            <a:r>
              <a:rPr lang="en-US" i="1" dirty="0">
                <a:ea typeface="ＭＳ Ｐゴシック" charset="0"/>
              </a:rPr>
              <a:t>.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i="1" dirty="0" smtClean="0">
                <a:ea typeface="ＭＳ Ｐゴシック" charset="0"/>
              </a:rPr>
              <a:t>Kachmannhealth.com</a:t>
            </a:r>
            <a:endParaRPr lang="en-US" i="1" dirty="0">
              <a:ea typeface="ＭＳ Ｐゴシック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3074" name="Picture 2" descr="Image result for brain gym rudy kachman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26993" r="9091"/>
          <a:stretch/>
        </p:blipFill>
        <p:spPr bwMode="auto">
          <a:xfrm>
            <a:off x="5002304" y="1459006"/>
            <a:ext cx="3200400" cy="423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7029" y="204799"/>
            <a:ext cx="3903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5400" b="1" cap="none" spc="0" dirty="0" smtClean="0">
                <a:ln/>
                <a:solidFill>
                  <a:schemeClr val="accent3"/>
                </a:solidFill>
                <a:effectLst/>
              </a:rPr>
              <a:t>BRAIN GYMS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738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532" y="385500"/>
            <a:ext cx="802988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 w="38100"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The Secret of Enhancing your Brain</a:t>
            </a:r>
            <a:endParaRPr lang="en-US" sz="4000" b="1" dirty="0">
              <a:ln w="38100"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532" y="1321986"/>
            <a:ext cx="552773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5780" indent="-5143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200" i="1" dirty="0" smtClean="0"/>
              <a:t>There are about – 100 billion brain cells.</a:t>
            </a:r>
          </a:p>
          <a:p>
            <a:pPr marL="525780" indent="-5143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200" i="1" dirty="0" smtClean="0"/>
              <a:t>You have 100 trillion synapses.</a:t>
            </a:r>
          </a:p>
          <a:p>
            <a:pPr marL="525780" indent="-514350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200" i="1" dirty="0" smtClean="0"/>
              <a:t>You lose about 10 to 15% brain cells by age 65</a:t>
            </a:r>
          </a:p>
          <a:p>
            <a:pPr marL="525780" indent="-5143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200" i="1" dirty="0" smtClean="0"/>
              <a:t>About 1% have advanced dementia by age 65</a:t>
            </a:r>
            <a:endParaRPr lang="en-US" sz="3200" i="1" dirty="0"/>
          </a:p>
        </p:txBody>
      </p:sp>
      <p:pic>
        <p:nvPicPr>
          <p:cNvPr id="5" name="Content Placeholder 7" descr="FOR BOOK-1.JPEG"/>
          <p:cNvPicPr>
            <a:picLocks noGrp="1"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90" y="1962265"/>
            <a:ext cx="3291840" cy="377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232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4804" y="259087"/>
            <a:ext cx="37813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/>
                <a:solidFill>
                  <a:schemeClr val="accent3"/>
                </a:solidFill>
              </a:rPr>
              <a:t>The Neuro Plan</a:t>
            </a:r>
          </a:p>
        </p:txBody>
      </p:sp>
      <p:sp>
        <p:nvSpPr>
          <p:cNvPr id="3" name="Rectangle 2"/>
          <p:cNvSpPr/>
          <p:nvPr/>
        </p:nvSpPr>
        <p:spPr>
          <a:xfrm>
            <a:off x="2084837" y="880611"/>
            <a:ext cx="4615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Dean and Ayesha Sherzai, M.D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4804" y="1403831"/>
            <a:ext cx="57687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3600" dirty="0" smtClean="0"/>
              <a:t>Risk assessment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3600" dirty="0" smtClean="0"/>
              <a:t>Neuro Plan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Nutrition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Exercise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Unwind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Restore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Optimize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367508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7548" y="291370"/>
            <a:ext cx="65075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Top 20 Brain </a:t>
            </a:r>
            <a:r>
              <a:rPr lang="en-US" sz="4000" b="1" dirty="0">
                <a:ln/>
                <a:solidFill>
                  <a:schemeClr val="accent3"/>
                </a:solidFill>
              </a:rPr>
              <a:t>F</a:t>
            </a:r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oods- Smoothie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723" y="1371600"/>
            <a:ext cx="365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Avocados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Beans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Blueberries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Broccoli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Coffee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Dark chocolate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Extra virgin olive oil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Flaxseed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Herbal tea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Herbs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Leafy greens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91323" y="1371600"/>
            <a:ext cx="3550023" cy="392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ts val="3000"/>
              </a:lnSpc>
              <a:buAutoNum type="arabicPeriod" startAt="12"/>
            </a:pPr>
            <a:r>
              <a:rPr lang="en-US" sz="2400" dirty="0" smtClean="0"/>
              <a:t> Mushrooms</a:t>
            </a:r>
          </a:p>
          <a:p>
            <a:pPr marL="457200">
              <a:lnSpc>
                <a:spcPts val="3000"/>
              </a:lnSpc>
              <a:buAutoNum type="arabicPeriod" startAt="12"/>
            </a:pPr>
            <a:r>
              <a:rPr lang="en-US" sz="2400" dirty="0" smtClean="0"/>
              <a:t> Nuts</a:t>
            </a:r>
          </a:p>
          <a:p>
            <a:pPr marL="457200">
              <a:lnSpc>
                <a:spcPts val="3000"/>
              </a:lnSpc>
              <a:buAutoNum type="arabicPeriod" startAt="12"/>
            </a:pPr>
            <a:r>
              <a:rPr lang="en-US" sz="2400" dirty="0" smtClean="0"/>
              <a:t> Omega 3 fatty acids</a:t>
            </a:r>
          </a:p>
          <a:p>
            <a:pPr marL="457200">
              <a:lnSpc>
                <a:spcPts val="3000"/>
              </a:lnSpc>
              <a:buAutoNum type="arabicPeriod" startAt="12"/>
            </a:pPr>
            <a:r>
              <a:rPr lang="en-US" sz="2400" dirty="0" smtClean="0"/>
              <a:t> Guinoa</a:t>
            </a:r>
          </a:p>
          <a:p>
            <a:pPr marL="457200">
              <a:lnSpc>
                <a:spcPts val="3000"/>
              </a:lnSpc>
              <a:buAutoNum type="arabicPeriod" startAt="12"/>
            </a:pPr>
            <a:r>
              <a:rPr lang="en-US" sz="2400" dirty="0" smtClean="0"/>
              <a:t> Seeds</a:t>
            </a:r>
          </a:p>
          <a:p>
            <a:pPr marL="457200">
              <a:lnSpc>
                <a:spcPts val="3000"/>
              </a:lnSpc>
              <a:buAutoNum type="arabicPeriod" startAt="12"/>
            </a:pPr>
            <a:r>
              <a:rPr lang="en-US" sz="2400" dirty="0" smtClean="0"/>
              <a:t> Spices</a:t>
            </a:r>
          </a:p>
          <a:p>
            <a:pPr marL="457200">
              <a:lnSpc>
                <a:spcPts val="3000"/>
              </a:lnSpc>
              <a:buAutoNum type="arabicPeriod" startAt="12"/>
            </a:pPr>
            <a:r>
              <a:rPr lang="en-US" sz="2400" dirty="0" smtClean="0"/>
              <a:t> Sweet potatoes</a:t>
            </a:r>
          </a:p>
          <a:p>
            <a:pPr marL="457200">
              <a:lnSpc>
                <a:spcPts val="3000"/>
              </a:lnSpc>
              <a:buAutoNum type="arabicPeriod" startAt="12"/>
            </a:pPr>
            <a:r>
              <a:rPr lang="en-US" sz="2400" dirty="0" smtClean="0"/>
              <a:t> Tea</a:t>
            </a:r>
          </a:p>
          <a:p>
            <a:pPr marL="457200">
              <a:lnSpc>
                <a:spcPts val="3000"/>
              </a:lnSpc>
              <a:buAutoNum type="arabicPeriod" startAt="12"/>
            </a:pPr>
            <a:r>
              <a:rPr lang="en-US" sz="2400" dirty="0" smtClean="0"/>
              <a:t> Turmeric</a:t>
            </a:r>
          </a:p>
          <a:p>
            <a:pPr marL="457200">
              <a:lnSpc>
                <a:spcPts val="3000"/>
              </a:lnSpc>
              <a:buAutoNum type="arabicPeriod" startAt="12"/>
            </a:pPr>
            <a:r>
              <a:rPr lang="en-US" sz="2400" dirty="0" smtClean="0"/>
              <a:t> Whole grains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145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5470" y="318264"/>
            <a:ext cx="6485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Top 10 Foods to Avoid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9858" y="1289906"/>
            <a:ext cx="6306671" cy="4299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dirty="0" smtClean="0"/>
              <a:t>Processed foods – chips, cookies, etc.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dirty="0" smtClean="0"/>
              <a:t>Processed meats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dirty="0" smtClean="0"/>
              <a:t>Red meat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dirty="0" smtClean="0"/>
              <a:t>Chicken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dirty="0" smtClean="0"/>
              <a:t>Butter and margarine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dirty="0" smtClean="0"/>
              <a:t>Cheese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dirty="0" smtClean="0"/>
              <a:t>Fried food and fast food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dirty="0" smtClean="0"/>
              <a:t>Pastries and sweets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dirty="0" smtClean="0"/>
              <a:t>Sugary drinks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dirty="0" smtClean="0"/>
              <a:t>Excessive alcohol</a:t>
            </a:r>
            <a:endParaRPr lang="en-US" sz="24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04" y="1910493"/>
            <a:ext cx="4480560" cy="353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010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0574" y="277923"/>
            <a:ext cx="5703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Seven Stages to Dementia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0071" y="1201253"/>
            <a:ext cx="684455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dirty="0" smtClean="0"/>
              <a:t>Stage 1 </a:t>
            </a:r>
            <a:r>
              <a:rPr lang="en-US" sz="2000" i="1" dirty="0" smtClean="0"/>
              <a:t>: Pre clinical – 20 years</a:t>
            </a:r>
          </a:p>
          <a:p>
            <a:pPr>
              <a:lnSpc>
                <a:spcPts val="2300"/>
              </a:lnSpc>
            </a:pPr>
            <a:r>
              <a:rPr lang="en-US" sz="2000" i="1" dirty="0"/>
              <a:t> </a:t>
            </a:r>
            <a:r>
              <a:rPr lang="en-US" sz="2000" i="1" dirty="0" smtClean="0"/>
              <a:t>               occasional forgetfulness</a:t>
            </a:r>
          </a:p>
          <a:p>
            <a:pPr>
              <a:lnSpc>
                <a:spcPts val="2300"/>
              </a:lnSpc>
            </a:pPr>
            <a:r>
              <a:rPr lang="en-US" sz="2000" i="1" dirty="0" smtClean="0"/>
              <a:t>Stage 2:  Mild decline – 20 years</a:t>
            </a:r>
          </a:p>
          <a:p>
            <a:pPr>
              <a:lnSpc>
                <a:spcPts val="2300"/>
              </a:lnSpc>
            </a:pPr>
            <a:r>
              <a:rPr lang="en-US" sz="2000" i="1" dirty="0"/>
              <a:t> </a:t>
            </a:r>
            <a:r>
              <a:rPr lang="en-US" sz="2000" i="1" dirty="0" smtClean="0"/>
              <a:t>               occasional forgetfulness – others may notice</a:t>
            </a:r>
          </a:p>
          <a:p>
            <a:pPr>
              <a:lnSpc>
                <a:spcPts val="2300"/>
              </a:lnSpc>
            </a:pPr>
            <a:r>
              <a:rPr lang="en-US" sz="2000" i="1" dirty="0" smtClean="0"/>
              <a:t>Stage 3:  Mild cognitive impairment – 1 to 3 years – MCI</a:t>
            </a:r>
          </a:p>
          <a:p>
            <a:pPr>
              <a:lnSpc>
                <a:spcPts val="2300"/>
              </a:lnSpc>
            </a:pPr>
            <a:r>
              <a:rPr lang="en-US" sz="2000" i="1" dirty="0"/>
              <a:t> </a:t>
            </a:r>
            <a:r>
              <a:rPr lang="en-US" sz="2000" i="1" dirty="0" smtClean="0"/>
              <a:t>               1. Forgetfulness noticed by others</a:t>
            </a:r>
          </a:p>
          <a:p>
            <a:pPr>
              <a:lnSpc>
                <a:spcPts val="2300"/>
              </a:lnSpc>
            </a:pPr>
            <a:r>
              <a:rPr lang="en-US" sz="2000" i="1" dirty="0"/>
              <a:t> </a:t>
            </a:r>
            <a:r>
              <a:rPr lang="en-US" sz="2000" i="1" dirty="0" smtClean="0"/>
              <a:t>               2. Anxious – at work</a:t>
            </a:r>
          </a:p>
          <a:p>
            <a:pPr>
              <a:lnSpc>
                <a:spcPts val="2300"/>
              </a:lnSpc>
            </a:pPr>
            <a:r>
              <a:rPr lang="en-US" sz="2000" i="1" dirty="0"/>
              <a:t> </a:t>
            </a:r>
            <a:r>
              <a:rPr lang="en-US" sz="2000" i="1" dirty="0" smtClean="0"/>
              <a:t>                   can still  daily activities</a:t>
            </a:r>
          </a:p>
          <a:p>
            <a:pPr>
              <a:lnSpc>
                <a:spcPts val="2300"/>
              </a:lnSpc>
            </a:pPr>
            <a:r>
              <a:rPr lang="en-US" sz="2000" i="1" dirty="0" smtClean="0"/>
              <a:t>Stage 4:  Mild to moderate dementia</a:t>
            </a:r>
          </a:p>
          <a:p>
            <a:pPr>
              <a:lnSpc>
                <a:spcPts val="2300"/>
              </a:lnSpc>
            </a:pPr>
            <a:r>
              <a:rPr lang="en-US" sz="2000" i="1" dirty="0"/>
              <a:t> </a:t>
            </a:r>
            <a:r>
              <a:rPr lang="en-US" sz="2000" i="1" dirty="0" smtClean="0"/>
              <a:t>               Difficulty driving aggressive, withdrawn</a:t>
            </a:r>
          </a:p>
          <a:p>
            <a:pPr>
              <a:lnSpc>
                <a:spcPts val="2300"/>
              </a:lnSpc>
            </a:pPr>
            <a:r>
              <a:rPr lang="en-US" sz="2000" i="1" dirty="0"/>
              <a:t> </a:t>
            </a:r>
            <a:r>
              <a:rPr lang="en-US" sz="2000" i="1" dirty="0" smtClean="0"/>
              <a:t>               Difficulty with finances</a:t>
            </a:r>
          </a:p>
          <a:p>
            <a:pPr>
              <a:lnSpc>
                <a:spcPts val="2300"/>
              </a:lnSpc>
            </a:pPr>
            <a:r>
              <a:rPr lang="en-US" sz="2000" i="1" dirty="0" smtClean="0"/>
              <a:t>Stage 5:  Moderate to severe dementia – 1 to 2 years</a:t>
            </a:r>
          </a:p>
          <a:p>
            <a:pPr>
              <a:lnSpc>
                <a:spcPts val="2300"/>
              </a:lnSpc>
            </a:pPr>
            <a:r>
              <a:rPr lang="en-US" sz="2000" i="1" dirty="0" smtClean="0"/>
              <a:t>Stage 6:  Severe dementia</a:t>
            </a:r>
            <a:endParaRPr lang="en-US" sz="2000" i="1" dirty="0"/>
          </a:p>
          <a:p>
            <a:pPr>
              <a:lnSpc>
                <a:spcPts val="2300"/>
              </a:lnSpc>
            </a:pPr>
            <a:r>
              <a:rPr lang="en-US" sz="2000" i="1" dirty="0" smtClean="0"/>
              <a:t>                 Unable to do daily activities</a:t>
            </a:r>
          </a:p>
          <a:p>
            <a:pPr>
              <a:lnSpc>
                <a:spcPts val="2300"/>
              </a:lnSpc>
            </a:pPr>
            <a:r>
              <a:rPr lang="en-US" sz="2000" i="1" dirty="0" smtClean="0"/>
              <a:t>Stage 7:  Final stage – 1 to 2 years</a:t>
            </a:r>
          </a:p>
          <a:p>
            <a:pPr>
              <a:lnSpc>
                <a:spcPts val="2300"/>
              </a:lnSpc>
            </a:pPr>
            <a:r>
              <a:rPr lang="en-US" sz="2000" i="1" dirty="0"/>
              <a:t> </a:t>
            </a:r>
            <a:r>
              <a:rPr lang="en-US" sz="2000" i="1" dirty="0" smtClean="0"/>
              <a:t>               needs help daily activities</a:t>
            </a:r>
          </a:p>
          <a:p>
            <a:pPr>
              <a:lnSpc>
                <a:spcPts val="2300"/>
              </a:lnSpc>
            </a:pPr>
            <a:r>
              <a:rPr lang="en-US" sz="2000" i="1" dirty="0" smtClean="0"/>
              <a:t> </a:t>
            </a:r>
          </a:p>
          <a:p>
            <a:pPr>
              <a:lnSpc>
                <a:spcPts val="23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9170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9688" y="224135"/>
            <a:ext cx="46315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Better Brain Solution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9753" y="806824"/>
            <a:ext cx="359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Dr. </a:t>
            </a:r>
            <a:r>
              <a:rPr lang="en-US" sz="2800" dirty="0"/>
              <a:t>S</a:t>
            </a:r>
            <a:r>
              <a:rPr lang="en-US" sz="2800" dirty="0" smtClean="0"/>
              <a:t>teven Masley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08529" y="1514710"/>
            <a:ext cx="7355541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 smtClean="0"/>
              <a:t>Brain – Blood Sugar – Heart connection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 smtClean="0"/>
              <a:t>Boost your brain with 12 smart foods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 smtClean="0"/>
              <a:t>More ways to feed your brain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 smtClean="0"/>
              <a:t>Key nutrients for brain health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 smtClean="0"/>
              <a:t>Move for a better brain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 smtClean="0"/>
              <a:t>Calm your brain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 smtClean="0"/>
              <a:t>Smoking, alcohol marijuana – obesity shrink the brain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i="1" dirty="0" smtClean="0"/>
              <a:t>Nourish your brain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7742742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1020" y="224135"/>
            <a:ext cx="53737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What Causes Dementia?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5595" y="824445"/>
            <a:ext cx="231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Dr. Masley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41395" y="1532331"/>
            <a:ext cx="7030251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Insulin resistance and elevated blood sugars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Cardiovascular diseases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Inactivity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Nutrient deficiency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Toxins – alcohol, smoking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Stress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Inflammation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Hormone imbalance – menopause and andropause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Depression and anxiety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Genetics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86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0884" y="264476"/>
            <a:ext cx="70698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</a:rPr>
              <a:t>Activities to Build Cognitive Reserve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0166" y="1089212"/>
            <a:ext cx="7463117" cy="502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Learn new language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Learn a new instrument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Computer programming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Write a book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Karaoke singing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Performing, stand up comedy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Learn to dance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Chess club or group card games bridge, gin, poker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Volunteer to teach, give lectures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Painting – arts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College courses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43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95836" y="224135"/>
            <a:ext cx="94398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Aim To Eat These Foods Everyday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3546" y="932021"/>
            <a:ext cx="7005918" cy="5992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Green leafy vegetables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Other vegetables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Omega 3 rich sea food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Olive oil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Nuts and other healthy fats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Berries and cherries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Cocoa and dark chocolate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Green tea and coffee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Red wine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Herbs and spices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Beans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Fermented foods</a:t>
            </a:r>
          </a:p>
          <a:p>
            <a:pPr>
              <a:lnSpc>
                <a:spcPts val="3300"/>
              </a:lnSpc>
            </a:pPr>
            <a:endParaRPr lang="en-US" sz="2400" i="1" dirty="0" smtClean="0"/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endParaRPr lang="en-US" sz="2400" i="1" dirty="0" smtClean="0"/>
          </a:p>
        </p:txBody>
      </p:sp>
      <p:pic>
        <p:nvPicPr>
          <p:cNvPr id="4" name="Content Placeholder 6" descr="BRAIN-2.jpg"/>
          <p:cNvPicPr>
            <a:picLocks noGrp="1" noChangeAspect="1"/>
          </p:cNvPicPr>
          <p:nvPr/>
        </p:nvPicPr>
        <p:blipFill>
          <a:blip r:embed="rId2">
            <a:clrChange>
              <a:clrFrom>
                <a:srgbClr val="FFE6A3"/>
              </a:clrFrom>
              <a:clrTo>
                <a:srgbClr val="FFE6A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18" y="1140760"/>
            <a:ext cx="4038600" cy="4495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61051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0485" y="192433"/>
            <a:ext cx="41392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End of Alzheimer's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8653" y="900319"/>
            <a:ext cx="3360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Dr. Dale Bredesen, M.D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96788" y="1608205"/>
            <a:ext cx="630667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Cognoscopy – Where do I stand?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Recode – reversing cognitive decline</a:t>
            </a:r>
          </a:p>
          <a:p>
            <a:pPr marL="342900" indent="-342900">
              <a:lnSpc>
                <a:spcPts val="3300"/>
              </a:lnSpc>
              <a:buFont typeface="+mj-lt"/>
              <a:buAutoNum type="arabicPeriod"/>
            </a:pPr>
            <a:r>
              <a:rPr lang="en-US" sz="2400" i="1" dirty="0" smtClean="0"/>
              <a:t>How does it feel to come back from dementia?</a:t>
            </a:r>
            <a:endParaRPr lang="en-US" sz="2400" i="1" dirty="0"/>
          </a:p>
        </p:txBody>
      </p:sp>
      <p:sp>
        <p:nvSpPr>
          <p:cNvPr id="5" name="Rectangle 4"/>
          <p:cNvSpPr/>
          <p:nvPr/>
        </p:nvSpPr>
        <p:spPr>
          <a:xfrm>
            <a:off x="576982" y="3216337"/>
            <a:ext cx="7998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1"/>
                </a:solidFill>
                <a:effectLst/>
              </a:rPr>
              <a:t>Detailed Science of Dementia and Alzheimer’s</a:t>
            </a:r>
            <a:endParaRPr lang="en-US" sz="3200" b="1" cap="none" spc="0" dirty="0">
              <a:ln/>
              <a:solidFill>
                <a:schemeClr val="accent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5511" y="3742918"/>
            <a:ext cx="217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Dr. Bredensen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59561" y="4204583"/>
            <a:ext cx="5572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2800" i="1" dirty="0" smtClean="0"/>
              <a:t>Amyloid</a:t>
            </a:r>
          </a:p>
          <a:p>
            <a:pPr algn="ctr">
              <a:lnSpc>
                <a:spcPts val="3300"/>
              </a:lnSpc>
            </a:pPr>
            <a:r>
              <a:rPr lang="en-US" sz="2800" i="1" dirty="0" smtClean="0"/>
              <a:t>Neurofibrillary temples</a:t>
            </a:r>
          </a:p>
          <a:p>
            <a:pPr algn="ctr">
              <a:lnSpc>
                <a:spcPts val="3300"/>
              </a:lnSpc>
            </a:pPr>
            <a:r>
              <a:rPr lang="en-US" sz="2800" i="1" dirty="0" smtClean="0"/>
              <a:t>Sugar the booger</a:t>
            </a:r>
          </a:p>
          <a:p>
            <a:pPr algn="ctr">
              <a:lnSpc>
                <a:spcPts val="3300"/>
              </a:lnSpc>
            </a:pPr>
            <a:r>
              <a:rPr lang="en-US" sz="2800" i="1" dirty="0" smtClean="0"/>
              <a:t>Dr. Schilling – IDE enzyme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403703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4908" y="4823028"/>
            <a:ext cx="42178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  <a:sp3d z="57150" extrusionH="57150">
              <a:bevelT w="127000" h="38100" prst="relaxedInset"/>
            </a:sp3d>
          </a:bodyPr>
          <a:lstStyle/>
          <a:p>
            <a:pPr algn="ctr"/>
            <a:r>
              <a:rPr lang="en-US" sz="8800" dirty="0" smtClean="0">
                <a:ln w="0"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stA="45000" endPos="9000" dist="50800" dir="5400000" sy="-100000" algn="bl" rotWithShape="0"/>
                </a:effectLst>
              </a:rPr>
              <a:t>THE END</a:t>
            </a:r>
            <a:endParaRPr lang="en-US" sz="8800" dirty="0">
              <a:ln w="0"/>
              <a:solidFill>
                <a:schemeClr val="accent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stA="45000" endPos="9000" dist="508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3" y="502583"/>
            <a:ext cx="570155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9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0152" y="0"/>
            <a:ext cx="4623573" cy="1015663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Memory Type</a:t>
            </a:r>
            <a:endParaRPr lang="en-US" sz="6000" b="1" dirty="0">
              <a:ln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373" y="923600"/>
            <a:ext cx="871481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900" i="1" dirty="0" smtClean="0"/>
              <a:t>Long term- declarative and non- declarative memory. </a:t>
            </a:r>
          </a:p>
          <a:p>
            <a:pPr marL="457200" indent="-457200" algn="ctr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900" i="1" dirty="0" smtClean="0"/>
              <a:t>Long – term- implicit and explicit memory. </a:t>
            </a:r>
          </a:p>
          <a:p>
            <a:pPr marL="457200" indent="-457200" algn="ctr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900" i="1" dirty="0" smtClean="0"/>
              <a:t>Memory in your Molecules.  </a:t>
            </a:r>
            <a:endParaRPr lang="en-US" sz="2900" i="1" dirty="0"/>
          </a:p>
        </p:txBody>
      </p:sp>
      <p:pic>
        <p:nvPicPr>
          <p:cNvPr id="5" name="Content Placeholder 12" descr="SYNAPSE.JPG"/>
          <p:cNvPicPr>
            <a:picLocks noGrp="1" noChangeAspect="1"/>
          </p:cNvPicPr>
          <p:nvPr/>
        </p:nvPicPr>
        <p:blipFill>
          <a:blip r:embed="rId2">
            <a:clrChange>
              <a:clrFrom>
                <a:srgbClr val="080F3D"/>
              </a:clrFrom>
              <a:clrTo>
                <a:srgbClr val="080F3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79" y="2490478"/>
            <a:ext cx="5334001" cy="368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7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0419" y="385500"/>
            <a:ext cx="2907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</a:rPr>
              <a:t>The Brain</a:t>
            </a:r>
            <a:endParaRPr lang="en-US" sz="5400" b="1" cap="none" spc="0" dirty="0">
              <a:ln>
                <a:solidFill>
                  <a:srgbClr val="00B050"/>
                </a:solidFill>
              </a:ln>
              <a:solidFill>
                <a:schemeClr val="accent3"/>
              </a:solidFill>
              <a:effectLst>
                <a:glow rad="63500">
                  <a:srgbClr val="FFFF00">
                    <a:alpha val="40000"/>
                  </a:srgb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335" y="1308830"/>
            <a:ext cx="5447475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7432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3200" i="1" dirty="0" smtClean="0"/>
              <a:t>How does memory work?</a:t>
            </a:r>
          </a:p>
          <a:p>
            <a:pPr marL="285750" indent="-27432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3200" i="1" dirty="0" smtClean="0"/>
              <a:t>Where is memory located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FFC000"/>
              </a:buClr>
            </a:pPr>
            <a:r>
              <a:rPr lang="en-US" sz="3200" i="1" dirty="0"/>
              <a:t> </a:t>
            </a:r>
            <a:r>
              <a:rPr lang="en-US" sz="3200" i="1" dirty="0" smtClean="0"/>
              <a:t>    in the brain?</a:t>
            </a:r>
          </a:p>
          <a:p>
            <a:pPr marL="285750" indent="-274320">
              <a:lnSpc>
                <a:spcPct val="150000"/>
              </a:lnSpc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3200" i="1" dirty="0" smtClean="0"/>
              <a:t>Physiology of memory</a:t>
            </a:r>
          </a:p>
          <a:p>
            <a:pPr marL="285750" indent="-27432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3200" i="1" dirty="0" smtClean="0"/>
              <a:t>It’s about molecules and neurotransmitters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endParaRPr lang="en-US" i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i="1" dirty="0"/>
          </a:p>
        </p:txBody>
      </p:sp>
      <p:pic>
        <p:nvPicPr>
          <p:cNvPr id="4" name="Content Placeholder 4" descr="BRAIN-4.jpg"/>
          <p:cNvPicPr>
            <a:picLocks noGrp="1"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94" y="1954503"/>
            <a:ext cx="4151433" cy="458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85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9231" y="156899"/>
            <a:ext cx="32449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harsh" dir="t"/>
            </a:scene3d>
            <a:sp3d extrusionH="57150" prstMaterial="matte">
              <a:bevelT w="38100" h="38100" prst="relaxedInset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MEMORY</a:t>
            </a:r>
            <a:endParaRPr lang="en-US" sz="60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151" y="1011197"/>
            <a:ext cx="554900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300" i="1" dirty="0" smtClean="0"/>
              <a:t>Short and long - term </a:t>
            </a:r>
          </a:p>
          <a:p>
            <a:pPr>
              <a:buClr>
                <a:srgbClr val="FFC000"/>
              </a:buClr>
            </a:pPr>
            <a:r>
              <a:rPr lang="en-US" sz="2300" i="1" dirty="0"/>
              <a:t> </a:t>
            </a:r>
            <a:r>
              <a:rPr lang="en-US" sz="2300" i="1" dirty="0" smtClean="0"/>
              <a:t>     - different areas of the brain.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300" i="1" dirty="0" smtClean="0"/>
              <a:t>Short term – working memory – hippocampus.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300" i="1" dirty="0" smtClean="0"/>
              <a:t>Long – term memory – throughout the brain.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300" i="1" dirty="0" smtClean="0"/>
              <a:t>Declarative and non – declarative memory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300" i="1" dirty="0" smtClean="0"/>
              <a:t>Implicit and explicit memory – long term.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300" i="1" dirty="0" smtClean="0"/>
              <a:t>Acetylcholine – memory molecule – nucleus.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300" i="1" dirty="0" smtClean="0"/>
              <a:t>(Basalis Meynert</a:t>
            </a:r>
            <a:r>
              <a:rPr lang="en-US" sz="2300" i="1" dirty="0"/>
              <a:t>)</a:t>
            </a:r>
          </a:p>
        </p:txBody>
      </p:sp>
      <p:pic>
        <p:nvPicPr>
          <p:cNvPr id="1030" name="Picture 6" descr="Image result for acetylcholine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158" y="1356541"/>
            <a:ext cx="3285713" cy="435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66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6904" y="331711"/>
            <a:ext cx="72330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/>
                <a:solidFill>
                  <a:schemeClr val="accent3"/>
                </a:solidFill>
                <a:effectLst/>
              </a:rPr>
              <a:t>Keep People out of the Gulags</a:t>
            </a:r>
            <a:endParaRPr lang="en-US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11" y="1934869"/>
            <a:ext cx="57142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200" i="1" dirty="0" smtClean="0"/>
              <a:t>Promote family and </a:t>
            </a:r>
          </a:p>
          <a:p>
            <a:pPr>
              <a:buClr>
                <a:srgbClr val="FFC000"/>
              </a:buClr>
            </a:pPr>
            <a:r>
              <a:rPr lang="en-US" sz="3200" i="1" dirty="0" smtClean="0"/>
              <a:t>   community involvement.</a:t>
            </a:r>
          </a:p>
          <a:p>
            <a:pPr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200" i="1" dirty="0" smtClean="0"/>
              <a:t>Stop locking everyone up.    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3200" i="1" dirty="0" smtClean="0"/>
              <a:t>Many could live at home.</a:t>
            </a:r>
            <a:endParaRPr lang="en-US" sz="3200" i="1" dirty="0"/>
          </a:p>
        </p:txBody>
      </p:sp>
      <p:pic>
        <p:nvPicPr>
          <p:cNvPr id="8" name="Picture 7" descr="Untitl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68" y="1255058"/>
            <a:ext cx="3803406" cy="4389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0948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7654" y="224135"/>
            <a:ext cx="7032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solidFill>
                    <a:srgbClr val="92D050"/>
                  </a:solidFill>
                </a:ln>
                <a:solidFill>
                  <a:schemeClr val="accent3"/>
                </a:solidFill>
              </a:rPr>
              <a:t>The Patient of the Myth</a:t>
            </a:r>
            <a:endParaRPr lang="en-US" sz="5400" b="1" cap="none" spc="0" dirty="0">
              <a:ln>
                <a:solidFill>
                  <a:srgbClr val="92D050"/>
                </a:solidFill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564" y="1138483"/>
            <a:ext cx="593015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i="1" dirty="0" smtClean="0"/>
              <a:t>The fear of memory loss.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i="1" dirty="0" smtClean="0"/>
              <a:t>Loss of function.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i="1" dirty="0" smtClean="0"/>
              <a:t>Loss of job.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i="1" dirty="0" smtClean="0"/>
              <a:t>Living alone.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i="1" dirty="0" smtClean="0"/>
              <a:t>Depression – I’m useless.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i="1" dirty="0" smtClean="0"/>
              <a:t>To the nursing home and Alzheimer’s units 1, 2, 3 – the gulags.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sz="2800" i="1" dirty="0" smtClean="0"/>
              <a:t>Hopeless – I’m doomed – a burdened.</a:t>
            </a: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sz="2800" i="1" dirty="0" smtClean="0"/>
          </a:p>
        </p:txBody>
      </p:sp>
      <p:pic>
        <p:nvPicPr>
          <p:cNvPr id="4" name="Picture 3" descr="harveysart08110019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98" y="860611"/>
            <a:ext cx="2627225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37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2446" y="138987"/>
            <a:ext cx="4390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The New Story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746" y="1062317"/>
            <a:ext cx="8495289" cy="526297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742950" lvl="1" indent="-36576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800" i="1" dirty="0" smtClean="0"/>
              <a:t>Pick a better name – the Japanese story.</a:t>
            </a:r>
          </a:p>
          <a:p>
            <a:pPr marL="742950" lvl="1" indent="-36576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800" i="1" dirty="0" smtClean="0"/>
              <a:t>Tell a more truthful story.</a:t>
            </a:r>
          </a:p>
          <a:p>
            <a:pPr marL="742950" lvl="1" indent="-36576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800" i="1" dirty="0" smtClean="0"/>
              <a:t>“A good story is essential to any sense of self worth”</a:t>
            </a:r>
          </a:p>
          <a:p>
            <a:pPr marL="742950" lvl="1" indent="-36576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800" i="1" dirty="0" smtClean="0"/>
              <a:t>If you speak a different language, we will tell a different story</a:t>
            </a:r>
          </a:p>
          <a:p>
            <a:pPr marL="742950" lvl="1" indent="-36576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800" i="1" dirty="0" smtClean="0"/>
              <a:t>Integrity dignity, personhood, quality of life.</a:t>
            </a:r>
          </a:p>
          <a:p>
            <a:pPr marL="742950" lvl="1" indent="-36576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800" i="1" dirty="0" smtClean="0"/>
              <a:t>Community, responsibility for future generations.</a:t>
            </a:r>
          </a:p>
          <a:p>
            <a:pPr marL="742950" lvl="1" indent="-365760">
              <a:lnSpc>
                <a:spcPct val="150000"/>
              </a:lnSpc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2800" i="1" dirty="0" smtClean="0"/>
              <a:t>Huge push for prevention – LMBI.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42332784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1763</Words>
  <Application>Microsoft Office PowerPoint</Application>
  <PresentationFormat>On-screen Show (4:3)</PresentationFormat>
  <Paragraphs>343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ＭＳ Ｐゴシック</vt:lpstr>
      <vt:lpstr>ＭＳ Ｐゴシック</vt:lpstr>
      <vt:lpstr>Arial</vt:lpstr>
      <vt:lpstr>Calibri</vt:lpstr>
      <vt:lpstr>Calibri Light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122</cp:revision>
  <dcterms:created xsi:type="dcterms:W3CDTF">2019-01-21T03:22:39Z</dcterms:created>
  <dcterms:modified xsi:type="dcterms:W3CDTF">2019-02-21T05:20:14Z</dcterms:modified>
</cp:coreProperties>
</file>